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5" r:id="rId4"/>
    <p:sldId id="276" r:id="rId5"/>
    <p:sldId id="277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8"/>
    <p:restoredTop sz="94623"/>
  </p:normalViewPr>
  <p:slideViewPr>
    <p:cSldViewPr showGuides="1">
      <p:cViewPr>
        <p:scale>
          <a:sx n="66" d="100"/>
          <a:sy n="66" d="100"/>
        </p:scale>
        <p:origin x="-136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Verdana" panose="020B0604030504040204" pitchFamily="34" charset="0"/>
              </a:rPr>
            </a:fld>
            <a:endParaRPr lang="en-US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GIF"/><Relationship Id="rId7" Type="http://schemas.openxmlformats.org/officeDocument/2006/relationships/image" Target="../media/image6.GIF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hyperlink" Target="http://www.bigoo.ws/Images/fishes-gif/Black-White-Zebra-Fish-Kelp-177723.htm" TargetMode="Externa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microsoft.com/office/2007/relationships/media" Target="file:///C:\Users\Administrator\Desktop\Ch&#225;u%20Y&#234;u%20B&#224;%20Karaoke%20Nh&#7841;c%20Thi&#7871;u%20Nhi%20(B&#224;%20&#416;i%20B&#224;)%20Karaoke%20(online-video-cutter.com)%20(1).mp4" TargetMode="External"/><Relationship Id="rId2" Type="http://schemas.openxmlformats.org/officeDocument/2006/relationships/video" Target="file:///C:\Users\Administrator\Desktop\Ch&#225;u%20Y&#234;u%20B&#224;%20Karaoke%20Nh&#7841;c%20Thi&#7871;u%20Nhi%20(B&#224;%20&#416;i%20B&#224;)%20Karaoke%20(online-video-cutter.com)%20(1).mp4" TargetMode="Externa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media" Target="file:///C:\Users\Administrator\Downloads\Xu&#226;n%20Mai%20&#8211;%20M&#250;a%20Cho%20M&#7865;%20Xem%20Beat%20(mp3cut.net).mp3" TargetMode="External"/><Relationship Id="rId3" Type="http://schemas.openxmlformats.org/officeDocument/2006/relationships/audio" Target="file:///C:\Users\Administrator\Downloads\Xu&#226;n%20Mai%20&#8211;%20M&#250;a%20Cho%20M&#7865;%20Xem%20Beat%20(mp3cut.net).mp3" TargetMode="External"/><Relationship Id="rId2" Type="http://schemas.openxmlformats.org/officeDocument/2006/relationships/image" Target="../media/image11.GIF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GIF"/><Relationship Id="rId2" Type="http://schemas.openxmlformats.org/officeDocument/2006/relationships/image" Target="../media/image11.GIF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3" descr="D6813819845B4220B39B42C244DE315A"/>
          <p:cNvPicPr>
            <a:picLocks noChangeAspect="1"/>
          </p:cNvPicPr>
          <p:nvPr/>
        </p:nvPicPr>
        <p:blipFill>
          <a:blip r:embed="rId1">
            <a:lum bright="-14001" contrast="-12000"/>
          </a:blip>
          <a:stretch>
            <a:fillRect/>
          </a:stretch>
        </p:blipFill>
        <p:spPr>
          <a:xfrm>
            <a:off x="0" y="0"/>
            <a:ext cx="85725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6" descr="Black &amp; White Zebra Fish &amp; Kelp Images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6096000"/>
            <a:ext cx="3124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7" descr="SONNE000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00" y="0"/>
            <a:ext cx="11557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WordArt 10"/>
          <p:cNvSpPr>
            <a:spLocks noTextEdit="1"/>
          </p:cNvSpPr>
          <p:nvPr/>
        </p:nvSpPr>
        <p:spPr>
          <a:xfrm>
            <a:off x="1905000" y="2362200"/>
            <a:ext cx="586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800" b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Gia đình</a:t>
            </a:r>
            <a:endParaRPr lang="en-US" sz="48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9" name="Picture 11" descr="AG00130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18755">
            <a:off x="581025" y="1171575"/>
            <a:ext cx="40957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3" descr="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46845">
            <a:off x="212725" y="242888"/>
            <a:ext cx="457200" cy="427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WordArt 16"/>
          <p:cNvSpPr>
            <a:spLocks noTextEdit="1"/>
          </p:cNvSpPr>
          <p:nvPr/>
        </p:nvSpPr>
        <p:spPr>
          <a:xfrm>
            <a:off x="1600200" y="3276600"/>
            <a:ext cx="601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 tài: Truyện"Cô bé quàng khăn đỏ"</a:t>
            </a:r>
            <a:endParaRPr lang="en-US" sz="36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70195"/>
                </a:srgbClr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70195"/>
                </a:srgbClr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" name="WordArt 10"/>
          <p:cNvSpPr>
            <a:spLocks noTextEdit="1"/>
          </p:cNvSpPr>
          <p:nvPr/>
        </p:nvSpPr>
        <p:spPr>
          <a:xfrm>
            <a:off x="1219200" y="1066800"/>
            <a:ext cx="6629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động: PTNN </a:t>
            </a:r>
            <a:endParaRPr lang="en-US" sz="4000" b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4" name="Picture 19" descr="4D0E9C1D773840AE93D84E15D99D64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9" descr="4D0E9C1D773840AE93D84E15D99D64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34000"/>
            <a:ext cx="1219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191000"/>
            <a:ext cx="192405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600200"/>
            <a:ext cx="192405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038600"/>
            <a:ext cx="192405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950" y="990600"/>
            <a:ext cx="192405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5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-304800"/>
            <a:ext cx="192405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6" name="Picture 43" descr="Ho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-381000"/>
            <a:ext cx="1924050" cy="170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90" name="Picture 6" descr="Hình ảnh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idx="1"/>
          </p:nvPr>
        </p:nvSpPr>
        <p:spPr>
          <a:xfrm>
            <a:off x="762000" y="914400"/>
            <a:ext cx="8083550" cy="5410200"/>
          </a:xfrm>
          <a:ln/>
        </p:spPr>
        <p:txBody>
          <a:bodyPr vert="horz" wrap="square" lIns="91440" tIns="45720" rIns="91440" bIns="45720" anchor="t" anchorCtr="0"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dirty="0"/>
          </a:p>
          <a:p>
            <a:pPr marL="609600" indent="-609600" eaLnBrk="1" hangingPunct="1">
              <a:buNone/>
            </a:pPr>
            <a:endParaRPr dirty="0">
              <a:solidFill>
                <a:srgbClr val="0000CC"/>
              </a:solidFill>
            </a:endParaRPr>
          </a:p>
          <a:p>
            <a:pPr marL="609600" indent="-609600" eaLnBrk="1" hangingPunct="1">
              <a:buNone/>
            </a:pPr>
            <a:r>
              <a:rPr dirty="0">
                <a:solidFill>
                  <a:srgbClr val="0000CC"/>
                </a:solidFill>
              </a:rPr>
              <a:t>- Cô vừa kể cho các con nghe câu chuyện gì?</a:t>
            </a:r>
            <a:endParaRPr dirty="0">
              <a:solidFill>
                <a:srgbClr val="0000CC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endParaRPr b="1" dirty="0">
              <a:solidFill>
                <a:srgbClr val="660033"/>
              </a:solidFill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sz="4000" b="1" dirty="0">
                <a:solidFill>
                  <a:srgbClr val="FF0000"/>
                </a:solidFill>
              </a:rPr>
              <a:t>CÔ BÉ QUÀNG KHĂN ĐỎ</a:t>
            </a:r>
            <a:r>
              <a:rPr b="1" dirty="0">
                <a:solidFill>
                  <a:srgbClr val="FF0000"/>
                </a:solidFill>
              </a:rPr>
              <a:t> 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1130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5029200"/>
            <a:ext cx="657225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1130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5029200"/>
            <a:ext cx="657225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1130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5029200"/>
            <a:ext cx="657225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762001" y="381001"/>
            <a:ext cx="7010399" cy="1322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3. </a:t>
            </a:r>
            <a:r>
              <a:rPr kumimoji="0" lang="en-US" sz="4000" b="1" i="0" u="none" strike="noStrike" kern="1200" cap="none" spc="100" normalizeH="0" baseline="0" noProof="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Đàm</a:t>
            </a:r>
            <a:r>
              <a:rPr kumimoji="0" lang="en-US" sz="40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00" normalizeH="0" baseline="0" noProof="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thoại</a:t>
            </a:r>
            <a:r>
              <a:rPr kumimoji="0" lang="en-US" sz="40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00" normalizeH="0" baseline="0" noProof="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giúp</a:t>
            </a:r>
            <a:r>
              <a:rPr kumimoji="0" lang="en-US" sz="40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00" normalizeH="0" baseline="0" noProof="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trẻ</a:t>
            </a:r>
            <a:endParaRPr kumimoji="0" lang="en-US" sz="4000" b="1" i="0" u="none" strike="noStrike" kern="1200" cap="none" spc="100" normalizeH="0" baseline="0" noProof="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00" normalizeH="0" baseline="0" noProof="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hiểu</a:t>
            </a:r>
            <a:r>
              <a:rPr kumimoji="0" lang="en-US" sz="40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00" normalizeH="0" baseline="0" noProof="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nội dung</a:t>
            </a:r>
            <a:r>
              <a:rPr kumimoji="0" lang="en-US" sz="40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100" normalizeH="0" baseline="0" noProof="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truyện</a:t>
            </a:r>
            <a:endParaRPr kumimoji="0" lang="en-US" sz="4000" b="1" i="0" u="none" strike="noStrike" kern="1200" cap="none" spc="100" normalizeH="0" baseline="0" noProof="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3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>
                                            <p:txEl>
                                              <p:charRg st="3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48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0">
                                            <p:txEl>
                                              <p:charRg st="48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900" dirty="0">
                <a:solidFill>
                  <a:srgbClr val="0000CC"/>
                </a:solidFill>
              </a:rPr>
              <a:t>- Trong câu chuyện có những ai?</a:t>
            </a:r>
            <a:endParaRPr sz="3900" dirty="0">
              <a:solidFill>
                <a:srgbClr val="0000CC"/>
              </a:solidFill>
            </a:endParaRPr>
          </a:p>
        </p:txBody>
      </p:sp>
      <p:pic>
        <p:nvPicPr>
          <p:cNvPr id="44035" name="Picture 3" descr="Hình ảnh000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5334000" cy="3405188"/>
          </a:xfrm>
          <a:ln/>
        </p:spPr>
      </p:pic>
      <p:pic>
        <p:nvPicPr>
          <p:cNvPr id="44036" name="Picture 4" descr="Hình ảnh00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295400"/>
            <a:ext cx="3776663" cy="5562600"/>
          </a:xfrm>
          <a:ln/>
        </p:spPr>
      </p:pic>
      <p:pic>
        <p:nvPicPr>
          <p:cNvPr id="5" name="Picture 3" descr="Hình ảnh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54102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l" eaLnBrk="1" hangingPunct="1"/>
            <a:br>
              <a:rPr sz="3600" dirty="0"/>
            </a:br>
            <a:br>
              <a:rPr sz="3600" dirty="0"/>
            </a:br>
            <a:r>
              <a:rPr sz="3600" dirty="0">
                <a:solidFill>
                  <a:srgbClr val="0000CC"/>
                </a:solidFill>
              </a:rPr>
              <a:t>- Vì sao cô bé lại có tên là cô bé quàng khăn đỏ? </a:t>
            </a:r>
            <a:br>
              <a:rPr sz="3600" dirty="0">
                <a:solidFill>
                  <a:srgbClr val="0000CC"/>
                </a:solidFill>
              </a:rPr>
            </a:br>
            <a:r>
              <a:rPr sz="3600" dirty="0">
                <a:solidFill>
                  <a:srgbClr val="0000CC"/>
                </a:solidFill>
              </a:rPr>
              <a:t>- Một hôm mẹ bảo cô bé đi đâu? </a:t>
            </a:r>
            <a:br>
              <a:rPr sz="3600" dirty="0">
                <a:solidFill>
                  <a:srgbClr val="0000CC"/>
                </a:solidFill>
              </a:rPr>
            </a:br>
            <a:r>
              <a:rPr sz="3600" dirty="0">
                <a:solidFill>
                  <a:srgbClr val="0000CC"/>
                </a:solidFill>
              </a:rPr>
              <a:t>- Trước khi đi mẹ cô bé dặn gì nào?</a:t>
            </a:r>
            <a:endParaRPr sz="3600" dirty="0">
              <a:solidFill>
                <a:srgbClr val="0000CC"/>
              </a:solidFill>
            </a:endParaRPr>
          </a:p>
        </p:txBody>
      </p:sp>
      <p:pic>
        <p:nvPicPr>
          <p:cNvPr id="45060" name="Picture 4" descr="Hình ảnh000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2590800"/>
            <a:ext cx="8229600" cy="4114800"/>
          </a:xfrm>
          <a:ln/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781550" y="2001838"/>
          <a:ext cx="377190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5041900" imgH="4978400" progId="MSGraph.Chart.8">
                  <p:embed/>
                </p:oleObj>
              </mc:Choice>
              <mc:Fallback>
                <p:oleObj name="" r:id="rId2" imgW="5041900" imgH="4978400" progId="MSGraph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4781550" y="2001838"/>
                        <a:ext cx="3771900" cy="37242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nghe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lời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dặn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đường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nhắc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nhở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nghe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lời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óc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3" name="Picture 3" descr="Hình ảnh001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2133600"/>
            <a:ext cx="7924800" cy="4572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gặp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Sói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7" name="Picture 3" descr="Hình ảnh002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600200"/>
            <a:ext cx="8686800" cy="50292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Sau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Sói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gì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đến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nhà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ngoại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thấy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điều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gì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ngạc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đến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bên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giường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hỏi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như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thế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Chó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sói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trả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lời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sao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1" name="Picture 3" descr="Hình ảnh003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2133600"/>
            <a:ext cx="8229600" cy="4495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sói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thịt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được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cứu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cháu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5" name="Picture 3" descr="Hình ảnh00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2133600"/>
            <a:ext cx="8839200" cy="4572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frame_celebra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WordArt 3"/>
          <p:cNvSpPr>
            <a:spLocks noTextEdit="1"/>
          </p:cNvSpPr>
          <p:nvPr/>
        </p:nvSpPr>
        <p:spPr>
          <a:xfrm>
            <a:off x="1143000" y="2438400"/>
            <a:ext cx="7162800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4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Cô bé quàng khăn đỏ</a:t>
            </a:r>
            <a:endParaRPr lang="en-US" sz="40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0" name="TextBox 4"/>
          <p:cNvSpPr txBox="1"/>
          <p:nvPr/>
        </p:nvSpPr>
        <p:spPr>
          <a:xfrm>
            <a:off x="1600200" y="1905000"/>
            <a:ext cx="6781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Cô kể lại câu chuyện: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TextBox 5"/>
          <p:cNvSpPr txBox="1"/>
          <p:nvPr/>
        </p:nvSpPr>
        <p:spPr>
          <a:xfrm>
            <a:off x="1752600" y="1219200"/>
            <a:ext cx="35591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*Giáo dục trẻ</a:t>
            </a:r>
            <a:endParaRPr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>
              <a:latin typeface="Tw Cen MT" panose="020B0602020104020603" pitchFamily="34" charset="0"/>
            </a:endParaRPr>
          </a:p>
        </p:txBody>
      </p:sp>
      <p:pic>
        <p:nvPicPr>
          <p:cNvPr id="20483" name="Picture 3" descr="child_yeudohoa_105[1]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0484" name="TextBox 4"/>
          <p:cNvSpPr txBox="1"/>
          <p:nvPr/>
        </p:nvSpPr>
        <p:spPr>
          <a:xfrm>
            <a:off x="1600200" y="1219200"/>
            <a:ext cx="5486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Kết thúc</a:t>
            </a:r>
            <a:endParaRPr sz="4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TextBox 5"/>
          <p:cNvSpPr txBox="1"/>
          <p:nvPr/>
        </p:nvSpPr>
        <p:spPr>
          <a:xfrm>
            <a:off x="2895600" y="2286000"/>
            <a:ext cx="4648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hát :</a:t>
            </a:r>
            <a:endParaRPr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“Cháu yêu b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4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Cháu Yêu Bà Karaoke Nhạc Thiếu Nhi (Bà Ơi Bà) Karaoke (online-video-cutter.com) (1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6738" y="5257800"/>
            <a:ext cx="24384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5"/>
          <p:cNvSpPr>
            <a:spLocks noTextEdit="1"/>
          </p:cNvSpPr>
          <p:nvPr/>
        </p:nvSpPr>
        <p:spPr>
          <a:xfrm>
            <a:off x="1600200" y="609600"/>
            <a:ext cx="5715000" cy="990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Mục đích yêu cầu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0" name="Rectangle 6"/>
          <p:cNvSpPr/>
          <p:nvPr/>
        </p:nvSpPr>
        <p:spPr>
          <a:xfrm>
            <a:off x="838200" y="1600200"/>
            <a:ext cx="78486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NI" altLang="x-none" sz="2000" b="1" dirty="0">
                <a:solidFill>
                  <a:srgbClr val="0000CC"/>
                </a:solidFill>
                <a:latin typeface="Verdana" panose="020B0604030504040204" pitchFamily="34" charset="0"/>
              </a:rPr>
              <a:t>I. Mục đích yêu cầu</a:t>
            </a:r>
            <a:b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</a:br>
            <a:r>
              <a:rPr lang="es-NI" altLang="x-none" sz="2000" b="1" i="1" dirty="0">
                <a:solidFill>
                  <a:srgbClr val="0000CC"/>
                </a:solidFill>
                <a:latin typeface="Verdana" panose="020B0604030504040204" pitchFamily="34" charset="0"/>
              </a:rPr>
              <a:t>1. Kiến thức</a:t>
            </a:r>
            <a:endParaRPr sz="20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  <a:t>- Trẻ biết tên truyện “Cô bé quàng khăn đỏ”, trẻ biết được trong truyện có những nhân vật nào.</a:t>
            </a:r>
            <a:endParaRPr sz="20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  <a:t>- Trẻ hiểu nội dung chính câu chuyện.</a:t>
            </a:r>
            <a:b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</a:br>
            <a:r>
              <a:rPr lang="es-NI" altLang="x-none" sz="2000" b="1" i="1" dirty="0">
                <a:solidFill>
                  <a:srgbClr val="0000CC"/>
                </a:solidFill>
                <a:latin typeface="Verdana" panose="020B0604030504040204" pitchFamily="34" charset="0"/>
              </a:rPr>
              <a:t>2. Kỹ năng</a:t>
            </a:r>
            <a:r>
              <a:rPr lang="es-NI" altLang="x-none" sz="2000" b="1" dirty="0">
                <a:solidFill>
                  <a:srgbClr val="0000CC"/>
                </a:solidFill>
                <a:latin typeface="Verdana" panose="020B0604030504040204" pitchFamily="34" charset="0"/>
              </a:rPr>
              <a:t> </a:t>
            </a:r>
            <a:endParaRPr sz="20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  <a:t>- Dạy trẻ kỹ năng cảm nhận được tác phẩm và thể hiện cảm xúc khi nghe cô kể.</a:t>
            </a:r>
            <a:endParaRPr sz="20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  <a:t>- Phát triển khả năng quan sát, ghi nhớ, chú ý có chủ định. </a:t>
            </a:r>
            <a:endParaRPr sz="20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  <a:t>- Phát triển óc tưởng tượng, tính tích cực chủ động.</a:t>
            </a:r>
            <a:b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</a:br>
            <a:r>
              <a:rPr lang="es-NI" altLang="x-none" sz="2000" b="1" i="1" dirty="0">
                <a:solidFill>
                  <a:srgbClr val="0000CC"/>
                </a:solidFill>
                <a:latin typeface="Verdana" panose="020B0604030504040204" pitchFamily="34" charset="0"/>
              </a:rPr>
              <a:t>3. Giáo dục</a:t>
            </a:r>
            <a:endParaRPr sz="20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  <a:t>- Thông qua câu chuyện giáo dục cho trẻ biết hiếu thảo với ông bà, bố mẹ và những người thân trong gia đình. </a:t>
            </a:r>
            <a:br>
              <a:rPr lang="es-NI" altLang="x-none" sz="2000" dirty="0">
                <a:solidFill>
                  <a:srgbClr val="0000CC"/>
                </a:solidFill>
                <a:latin typeface="Verdana" panose="020B0604030504040204" pitchFamily="34" charset="0"/>
              </a:rPr>
            </a:br>
            <a:endParaRPr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1" name="Picture 7" descr="1315570erpqxojw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33438" y="5567363"/>
            <a:ext cx="762000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8" descr="1315570erpqxojw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615238" y="5567363"/>
            <a:ext cx="762000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9" descr="1315570erpqxojw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853363" y="-528637"/>
            <a:ext cx="762000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0" descr="1315570erpqxojw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28638" y="-528637"/>
            <a:ext cx="762000" cy="181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5"/>
          <p:cNvSpPr>
            <a:spLocks noTextEdit="1"/>
          </p:cNvSpPr>
          <p:nvPr/>
        </p:nvSpPr>
        <p:spPr>
          <a:xfrm>
            <a:off x="2209800" y="609600"/>
            <a:ext cx="45720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Chuẩn bị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1295400" y="2362200"/>
            <a:ext cx="7010400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s-NI" altLang="x-none" sz="2400" dirty="0">
                <a:solidFill>
                  <a:srgbClr val="0000CC"/>
                </a:solidFill>
                <a:latin typeface="Verdana" panose="020B0604030504040204" pitchFamily="34" charset="0"/>
              </a:rPr>
              <a:t>- GAĐT</a:t>
            </a:r>
            <a:endParaRPr sz="24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NI" altLang="x-none" sz="2400" dirty="0">
                <a:solidFill>
                  <a:srgbClr val="0000CC"/>
                </a:solidFill>
                <a:latin typeface="Verdana" panose="020B0604030504040204" pitchFamily="34" charset="0"/>
              </a:rPr>
              <a:t>- Hệ thống câu hỏi đàm thọai</a:t>
            </a:r>
            <a:endParaRPr sz="2400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NI" altLang="x-none" sz="2400" dirty="0">
                <a:solidFill>
                  <a:srgbClr val="0000CC"/>
                </a:solidFill>
                <a:latin typeface="Verdana" panose="020B0604030504040204" pitchFamily="34" charset="0"/>
              </a:rPr>
              <a:t>- Bài hát: “Múa cho mẹ xem”, “Cháu yêu bà”</a:t>
            </a:r>
            <a:br>
              <a:rPr lang="es-NI" altLang="x-none" sz="2400" dirty="0">
                <a:solidFill>
                  <a:srgbClr val="0000CC"/>
                </a:solidFill>
                <a:latin typeface="Verdana" panose="020B0604030504040204" pitchFamily="34" charset="0"/>
              </a:rPr>
            </a:br>
            <a:endParaRPr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Picture 5" descr="659204qfhni5vg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659204qfhni5vg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2000" y="514350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659204qfhni5vg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0"/>
            <a:ext cx="990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659204qfhni5vg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2000" y="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3"/>
          <p:cNvSpPr>
            <a:spLocks noTextEdit="1"/>
          </p:cNvSpPr>
          <p:nvPr/>
        </p:nvSpPr>
        <p:spPr>
          <a:xfrm>
            <a:off x="2133600" y="457200"/>
            <a:ext cx="4267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1.Gây hứng thú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6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124200"/>
            <a:ext cx="2590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14800"/>
            <a:ext cx="19812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 Box 8"/>
          <p:cNvSpPr txBox="1"/>
          <p:nvPr/>
        </p:nvSpPr>
        <p:spPr>
          <a:xfrm>
            <a:off x="1066800" y="1447800"/>
            <a:ext cx="7086600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Char char="-"/>
            </a:pPr>
            <a:r>
              <a:rPr lang="pt-BR" altLang="x-none" sz="4800" b="1" dirty="0">
                <a:solidFill>
                  <a:srgbClr val="0000CC"/>
                </a:solidFill>
                <a:latin typeface="Verdana" panose="020B0604030504040204" pitchFamily="34" charset="0"/>
              </a:rPr>
              <a:t>Trẻ hát múa bài: “Múa cho mẹ xem”</a:t>
            </a:r>
            <a:endParaRPr sz="4800" b="1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>
              <a:buChar char="-"/>
            </a:pP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1" name="Picture 7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86200"/>
            <a:ext cx="1981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Xuân Mai – Múa Cho Mẹ Xem Beat (mp3cut.net)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1143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3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BCJ004OXW8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838200"/>
            <a:ext cx="7467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0" cap="none" spc="0" normalizeH="0" baseline="0" noProof="0" dirty="0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2. </a:t>
            </a:r>
            <a:r>
              <a:rPr kumimoji="0" lang="en-US" sz="4400" b="1" i="0" u="none" strike="noStrike" kern="10" cap="none" spc="0" normalizeH="0" baseline="0" noProof="0" dirty="0" err="1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Cô</a:t>
            </a:r>
            <a:r>
              <a:rPr kumimoji="0" lang="en-US" sz="4400" b="1" i="0" u="none" strike="noStrike" kern="10" cap="none" spc="0" normalizeH="0" baseline="0" noProof="0" dirty="0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kể</a:t>
            </a:r>
            <a:r>
              <a:rPr kumimoji="0" lang="en-US" sz="4400" b="1" i="0" u="none" strike="noStrike" kern="10" cap="none" spc="0" normalizeH="0" baseline="0" noProof="0" dirty="0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chuyện</a:t>
            </a:r>
            <a:r>
              <a:rPr kumimoji="0" lang="en-US" sz="4400" b="1" i="0" u="none" strike="noStrike" kern="10" cap="none" spc="0" normalizeH="0" baseline="0" noProof="0" dirty="0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endParaRPr kumimoji="0" lang="en-US" sz="4400" b="1" i="0" u="none" strike="noStrike" kern="10" cap="none" spc="0" normalizeH="0" baseline="0" noProof="0" dirty="0">
              <a:ln w="15875">
                <a:solidFill>
                  <a:srgbClr val="0000FF"/>
                </a:solidFill>
                <a:round/>
              </a:ln>
              <a:solidFill>
                <a:srgbClr val="FF0000">
                  <a:alpha val="70195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0" cap="none" spc="0" normalizeH="0" baseline="0" noProof="0" dirty="0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"Cô bé quàng khăn đỏ</a:t>
            </a:r>
            <a:r>
              <a:rPr kumimoji="0" lang="en-US" sz="4400" b="1" i="0" u="none" strike="noStrike" kern="10" cap="none" spc="0" normalizeH="0" baseline="0" noProof="0" dirty="0">
                <a:ln w="15875">
                  <a:solidFill>
                    <a:srgbClr val="0000FF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172" name="Picture 7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81400"/>
            <a:ext cx="1981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6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95600"/>
            <a:ext cx="2590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9" descr="4D0E9C1D773840AE93D84E15D99D64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429000"/>
            <a:ext cx="19812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68" name="Picture 28" descr="Hình ảnh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5" name="Picture 3" descr="Hình ảnh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-152400"/>
            <a:ext cx="93726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2" name="Picture 6" descr="Hình ảnh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7637" y="0"/>
            <a:ext cx="92916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6" descr="Hình ảnh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WPS Presentation</Application>
  <PresentationFormat/>
  <Paragraphs>63</Paragraphs>
  <Slides>19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SimSun</vt:lpstr>
      <vt:lpstr>Wingdings</vt:lpstr>
      <vt:lpstr>Verdana</vt:lpstr>
      <vt:lpstr>Calibri</vt:lpstr>
      <vt:lpstr>.VnTime</vt:lpstr>
      <vt:lpstr>Segoe Print</vt:lpstr>
      <vt:lpstr>Times New Roman</vt:lpstr>
      <vt:lpstr>Tw Cen MT</vt:lpstr>
      <vt:lpstr>Times New Roman</vt:lpstr>
      <vt:lpstr>Microsoft YaHei</vt:lpstr>
      <vt:lpstr>Arial Unicode MS</vt:lpstr>
      <vt:lpstr>Office Theme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Dr.Thanh !</dc:creator>
  <cp:lastModifiedBy>phuong hieu</cp:lastModifiedBy>
  <cp:revision>44</cp:revision>
  <dcterms:created xsi:type="dcterms:W3CDTF">2012-01-10T13:17:17Z</dcterms:created>
  <dcterms:modified xsi:type="dcterms:W3CDTF">2025-11-03T16:54:34Z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E7FD334ED79F495FB21146D19761B7CB_12</vt:lpwstr>
  </property>
  <property fmtid="{D5CDD505-2E9C-101B-9397-08002B2CF9AE}" pid="3" name="KSOProductBuildVer">
    <vt:lpwstr>1033-12.2.0.22549</vt:lpwstr>
  </property>
</Properties>
</file>